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238" autoAdjust="0"/>
  </p:normalViewPr>
  <p:slideViewPr>
    <p:cSldViewPr>
      <p:cViewPr varScale="1">
        <p:scale>
          <a:sx n="82" d="100"/>
          <a:sy n="82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A2AD155A-C30F-4AB6-8FF7-A695723CACBC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130F88CE-7AAB-4225-A5A4-EDD6453426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D60D75-A7EF-4807-89ED-847F958AF1F2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49481" y="9429677"/>
            <a:ext cx="2946575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59" tIns="45882" rIns="91759" bIns="45882" anchor="b"/>
          <a:lstStyle/>
          <a:p>
            <a:pPr algn="r" defTabSz="917800"/>
            <a:fld id="{56671FF6-CF79-4878-A06B-DF119716BBBC}" type="slidenum">
              <a:rPr lang="en-US" sz="1200"/>
              <a:pPr algn="r" defTabSz="917800"/>
              <a:t>1</a:t>
            </a:fld>
            <a:endParaRPr lang="en-US" sz="1200" dirty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2950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611" y="4715632"/>
            <a:ext cx="5438464" cy="4469528"/>
          </a:xfrm>
          <a:noFill/>
        </p:spPr>
        <p:txBody>
          <a:bodyPr wrap="square" lIns="91759" tIns="45882" rIns="91759" bIns="45882" numCol="1" anchor="t" anchorCtr="0" compatLnSpc="1">
            <a:prstTxWarp prst="textNoShape">
              <a:avLst/>
            </a:prstTxWarp>
          </a:bodyPr>
          <a:lstStyle/>
          <a:p>
            <a:pPr algn="r" defTabSz="915141">
              <a:lnSpc>
                <a:spcPct val="90000"/>
              </a:lnSpc>
              <a:spcBef>
                <a:spcPct val="0"/>
              </a:spcBef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58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D60D75-A7EF-4807-89ED-847F958AF1F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49481" y="9429677"/>
            <a:ext cx="2946575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59" tIns="45882" rIns="91759" bIns="45882" anchor="b"/>
          <a:lstStyle/>
          <a:p>
            <a:pPr algn="r" defTabSz="917800"/>
            <a:fld id="{56671FF6-CF79-4878-A06B-DF119716BBBC}" type="slidenum">
              <a:rPr lang="en-US" sz="1200"/>
              <a:pPr algn="r" defTabSz="917800"/>
              <a:t>2</a:t>
            </a:fld>
            <a:endParaRPr lang="en-US" sz="1200" dirty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2950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611" y="4715632"/>
            <a:ext cx="5438464" cy="4469528"/>
          </a:xfrm>
          <a:noFill/>
        </p:spPr>
        <p:txBody>
          <a:bodyPr wrap="square" lIns="91759" tIns="45882" rIns="91759" bIns="45882" numCol="1" anchor="t" anchorCtr="0" compatLnSpc="1">
            <a:prstTxWarp prst="textNoShape">
              <a:avLst/>
            </a:prstTxWarp>
          </a:bodyPr>
          <a:lstStyle/>
          <a:p>
            <a:pPr algn="r" defTabSz="915141">
              <a:lnSpc>
                <a:spcPct val="90000"/>
              </a:lnSpc>
              <a:spcBef>
                <a:spcPct val="0"/>
              </a:spcBef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32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9A63-8499-4228-932D-CD42AB1D0E6B}" type="datetimeFigureOut">
              <a:rPr lang="en-GB" smtClean="0"/>
              <a:pPr/>
              <a:t>20/05/2021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2DFD1-2957-4611-86EA-115B8DA02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1763688" y="1268760"/>
            <a:ext cx="48244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0" dirty="0"/>
              <a:t>	</a:t>
            </a:r>
          </a:p>
          <a:p>
            <a:endParaRPr lang="en-GB" b="0" dirty="0"/>
          </a:p>
          <a:p>
            <a:endParaRPr lang="en-GB" b="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b="0" dirty="0"/>
          </a:p>
        </p:txBody>
      </p:sp>
      <p:sp>
        <p:nvSpPr>
          <p:cNvPr id="6" name="Rectangle 5"/>
          <p:cNvSpPr/>
          <p:nvPr/>
        </p:nvSpPr>
        <p:spPr>
          <a:xfrm>
            <a:off x="539552" y="1412776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251520" y="126876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endParaRPr lang="en-GB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4085" y="1485439"/>
            <a:ext cx="8640960" cy="4594066"/>
            <a:chOff x="0" y="0"/>
            <a:chExt cx="9715500" cy="45796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3566160" cy="173736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sz="20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 total of  </a:t>
              </a:r>
              <a:r>
                <a:rPr lang="en-GB" sz="20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118 million</a:t>
              </a:r>
              <a:endPara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sz="20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Visitors in 2019</a:t>
              </a:r>
              <a:r>
                <a:rPr lang="en-GB" sz="20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03320" y="0"/>
              <a:ext cx="6012180" cy="1026160"/>
            </a:xfrm>
            <a:prstGeom prst="rect">
              <a:avLst/>
            </a:prstGeom>
            <a:solidFill>
              <a:srgbClr val="CFCAA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11.06 </a:t>
              </a:r>
              <a:r>
                <a:rPr lang="en-GB" b="1" dirty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million</a:t>
              </a:r>
              <a:r>
                <a:rPr lang="en-GB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visitors </a:t>
              </a:r>
              <a:r>
                <a:rPr lang="en-GB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staying in </a:t>
              </a:r>
              <a:r>
                <a:rPr lang="en-GB" b="1" dirty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England’s Historic Cities </a:t>
              </a:r>
              <a:r>
                <a:rPr lang="en-GB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as part of a holiday or short break</a:t>
              </a:r>
              <a:endPara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10940" y="1127760"/>
              <a:ext cx="3596640" cy="60198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107.74</a:t>
              </a:r>
              <a:r>
                <a:rPr lang="en-GB" sz="1600" b="1" dirty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million tourism visits </a:t>
              </a:r>
              <a:r>
                <a:rPr lang="en-GB" sz="12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made</a:t>
              </a: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2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by </a:t>
              </a:r>
              <a:r>
                <a:rPr lang="en-GB" sz="14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Day Visitors</a:t>
              </a:r>
              <a:r>
                <a:rPr lang="en-GB" sz="12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83780" y="1127760"/>
              <a:ext cx="756000" cy="6019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36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ebdings" panose="05030102010509060703" pitchFamily="18" charset="2"/>
                </a:rPr>
                <a:t>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91400" y="2491740"/>
              <a:ext cx="756000" cy="62484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36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ebdings" panose="05030102010509060703" pitchFamily="18" charset="2"/>
                </a:rPr>
                <a:t>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45820" y="1813560"/>
              <a:ext cx="3560160" cy="990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 total of </a:t>
              </a:r>
              <a:r>
                <a:rPr lang="en-GB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£8</a:t>
              </a:r>
              <a:r>
                <a:rPr lang="en-GB" b="1" dirty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b</a:t>
              </a:r>
              <a:r>
                <a:rPr lang="en-GB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illion</a:t>
              </a:r>
              <a:r>
                <a:rPr lang="en-GB" sz="14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4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was generated through visitor and tourism business expenditure</a:t>
              </a:r>
              <a:endPara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620" y="1828800"/>
              <a:ext cx="754380" cy="96774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48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£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11040" y="1813560"/>
              <a:ext cx="3642360" cy="60198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Day Visits</a:t>
              </a:r>
              <a:r>
                <a:rPr lang="en-GB" sz="12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generated </a:t>
              </a: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£</a:t>
              </a:r>
              <a:r>
                <a:rPr lang="en-GB" sz="1600" b="1" dirty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5.39 b</a:t>
              </a: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illion</a:t>
              </a:r>
              <a:r>
                <a:rPr lang="en-GB" sz="12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in 2019</a:t>
              </a:r>
              <a:endPara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244840" y="1120140"/>
              <a:ext cx="1470660" cy="199644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Economic impact </a:t>
              </a:r>
              <a:r>
                <a:rPr lang="en-GB" sz="14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generated by </a:t>
              </a:r>
              <a:r>
                <a:rPr lang="en-GB" sz="1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staying visitors rose by 12.8% </a:t>
              </a:r>
              <a:r>
                <a:rPr lang="en-GB" sz="14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2019</a:t>
              </a:r>
              <a:endParaRPr lang="en-GB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11040" y="2491740"/>
              <a:ext cx="2796540" cy="13335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total, </a:t>
              </a:r>
              <a:r>
                <a:rPr lang="en-GB" sz="16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staying visitors</a:t>
              </a:r>
              <a:r>
                <a:rPr lang="en-GB" sz="12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generated a </a:t>
              </a:r>
              <a:r>
                <a:rPr lang="en-GB" sz="14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economic impact</a:t>
              </a:r>
              <a:r>
                <a:rPr lang="en-GB" sz="14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of </a:t>
              </a:r>
              <a:r>
                <a:rPr lang="en-GB" sz="14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£2.61 </a:t>
              </a:r>
              <a:r>
                <a:rPr lang="en-GB" sz="1400" b="1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r>
                <a:rPr lang="en-GB" sz="14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illion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2857500"/>
              <a:ext cx="3566160" cy="967740"/>
            </a:xfrm>
            <a:prstGeom prst="rect">
              <a:avLst/>
            </a:prstGeom>
            <a:solidFill>
              <a:srgbClr val="0070C0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sz="14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Visitors to across the cities</a:t>
              </a:r>
              <a:r>
                <a:rPr lang="en-GB" sz="14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4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supported </a:t>
              </a:r>
              <a:r>
                <a:rPr lang="en-GB" sz="16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118,386 (82,963) full time equivalent jobs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649980" y="2857500"/>
              <a:ext cx="756000" cy="967740"/>
            </a:xfrm>
            <a:prstGeom prst="rect">
              <a:avLst/>
            </a:prstGeom>
            <a:solidFill>
              <a:srgbClr val="00B0F0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48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ebdings" panose="05030102010509060703" pitchFamily="18" charset="2"/>
                </a:rPr>
                <a:t>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45820" y="3893820"/>
              <a:ext cx="2720340" cy="685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Economic Impact rose by 25</a:t>
              </a:r>
              <a:r>
                <a:rPr lang="en-GB" sz="1600" b="1" dirty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.6%</a:t>
              </a:r>
              <a:r>
                <a:rPr lang="en-GB" sz="16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YOY</a:t>
              </a:r>
              <a:endPara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383780" y="3200400"/>
              <a:ext cx="2331720" cy="1379220"/>
            </a:xfrm>
            <a:prstGeom prst="rect">
              <a:avLst/>
            </a:prstGeom>
            <a:solidFill>
              <a:srgbClr val="7030A0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sz="18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Staying </a:t>
              </a:r>
              <a:r>
                <a:rPr lang="en-GB" sz="160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Visitors increased by 8.6% </a:t>
              </a:r>
              <a:r>
                <a:rPr lang="en-GB" sz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in 2019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3893820"/>
              <a:ext cx="756000" cy="685800"/>
            </a:xfrm>
            <a:prstGeom prst="rect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8999220" algn="l"/>
                </a:tabLst>
              </a:pPr>
              <a:r>
                <a:rPr lang="en-GB" sz="48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ebdings" panose="05030102010509060703" pitchFamily="18" charset="2"/>
                </a:rPr>
                <a:t>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376524"/>
            <a:ext cx="46805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Volume and value 2019</a:t>
            </a:r>
          </a:p>
          <a:p>
            <a:r>
              <a:rPr lang="en-GB" sz="1400" b="1" dirty="0"/>
              <a:t>This information was compiled in 2020 for the 2019 calendar year. Key indicators shows an upward trend year-on-year.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64096" y="5395970"/>
            <a:ext cx="3259843" cy="686882"/>
          </a:xfrm>
          <a:prstGeom prst="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  <a:tabLst>
                <a:tab pos="8999220" algn="l"/>
              </a:tabLst>
            </a:pPr>
            <a:endParaRPr lang="en-GB" sz="16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8999220" algn="l"/>
              </a:tabLst>
            </a:pPr>
            <a:r>
              <a:rPr lang="en-GB" sz="16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Visitor Numbers increased by 12.4% YOY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8999220" algn="l"/>
              </a:tabLst>
            </a:pPr>
            <a:r>
              <a:rPr lang="en-GB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Picture 4" descr="England's Historic Cities">
            <a:extLst>
              <a:ext uri="{FF2B5EF4-FFF2-40B4-BE49-F238E27FC236}">
                <a16:creationId xmlns:a16="http://schemas.microsoft.com/office/drawing/2014/main" id="{5CCD72BD-A2BF-4E8B-A45C-D387154AE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47" y="330775"/>
            <a:ext cx="3600400" cy="94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4748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52" y="1412776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251520" y="126876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endParaRPr lang="en-GB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-239366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25684"/>
              </p:ext>
            </p:extLst>
          </p:nvPr>
        </p:nvGraphicFramePr>
        <p:xfrm>
          <a:off x="681263" y="1268760"/>
          <a:ext cx="7920880" cy="4462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3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887">
                  <a:extLst>
                    <a:ext uri="{9D8B030D-6E8A-4147-A177-3AD203B41FA5}">
                      <a16:colId xmlns:a16="http://schemas.microsoft.com/office/drawing/2014/main" val="3564310306"/>
                    </a:ext>
                  </a:extLst>
                </a:gridCol>
              </a:tblGrid>
              <a:tr h="184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2018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2019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YOY Variance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 2019 data based on 11 destinations v 13 destinations in 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640080"/>
                  </a:ext>
                </a:extLst>
              </a:tr>
              <a:tr h="298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Total Visitor Numbers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105,002,745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118,003,000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+ 13,000,255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12.4%)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Day Visitors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94,817,345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107,742,000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+ 12,924,655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13.6%)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Staying Visitors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10,185,400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11,061,000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+ 875,600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8.6%)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Total Economic Impact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£6,372,737,552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£8,004,398,000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£1,631,660,448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25.6%)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 Impact day visitors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£4,054,829,552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£5,390,619,000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+£1,254,789,448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30.9%)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 Impact staying visitors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£2,317,908,000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£2,613,779,000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+£295,871,000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12.8%)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Jobs supported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113,227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118,386 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+ 5,159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8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↑ 4.6%)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* Of which 82,963 FTE’s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28" name="Picture 4" descr="England's Historic Cities">
            <a:extLst>
              <a:ext uri="{FF2B5EF4-FFF2-40B4-BE49-F238E27FC236}">
                <a16:creationId xmlns:a16="http://schemas.microsoft.com/office/drawing/2014/main" id="{731348C4-0FD3-4976-A8C5-CCE2E9754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8252"/>
            <a:ext cx="3024336" cy="79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609D6-7831-4060-937E-620263C904C7}"/>
              </a:ext>
            </a:extLst>
          </p:cNvPr>
          <p:cNvSpPr txBox="1"/>
          <p:nvPr/>
        </p:nvSpPr>
        <p:spPr>
          <a:xfrm rot="10800000" flipH="1" flipV="1">
            <a:off x="611561" y="5991768"/>
            <a:ext cx="7920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Key Points: </a:t>
            </a:r>
          </a:p>
          <a:p>
            <a:r>
              <a:rPr lang="en-GB" sz="1400" dirty="0"/>
              <a:t>Overall, SV account for around 9.4% of all visitors but generate around one third of all economic impact.</a:t>
            </a:r>
          </a:p>
        </p:txBody>
      </p:sp>
    </p:spTree>
    <p:extLst>
      <p:ext uri="{BB962C8B-B14F-4D97-AF65-F5344CB8AC3E}">
        <p14:creationId xmlns:p14="http://schemas.microsoft.com/office/powerpoint/2010/main" val="394916015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285</Words>
  <Application>Microsoft Office PowerPoint</Application>
  <PresentationFormat>On-screen Show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Justina Ma</dc:creator>
  <cp:lastModifiedBy>Phillippa Meachin</cp:lastModifiedBy>
  <cp:revision>158</cp:revision>
  <cp:lastPrinted>2016-09-27T13:07:40Z</cp:lastPrinted>
  <dcterms:created xsi:type="dcterms:W3CDTF">2014-07-01T10:13:46Z</dcterms:created>
  <dcterms:modified xsi:type="dcterms:W3CDTF">2021-05-20T10:41:58Z</dcterms:modified>
</cp:coreProperties>
</file>